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597" r:id="rId3"/>
    <p:sldId id="598" r:id="rId4"/>
    <p:sldId id="599" r:id="rId5"/>
    <p:sldId id="600" r:id="rId6"/>
    <p:sldId id="601" r:id="rId7"/>
    <p:sldId id="602" r:id="rId8"/>
    <p:sldId id="603" r:id="rId9"/>
    <p:sldId id="604" r:id="rId10"/>
    <p:sldId id="605" r:id="rId11"/>
    <p:sldId id="606" r:id="rId12"/>
    <p:sldId id="60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09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086" y="108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3F37C-4CC2-4F9C-B573-F36EF59185D6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E3BEF-2CF5-4C7A-9037-AB2991E0E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400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05779B-9C5E-4C2F-85A9-AD96199273F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B61A43-C27D-436F-8F89-595E56A3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741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Start</a:t>
            </a:r>
            <a:r>
              <a:rPr lang="en-US" baseline="0" dirty="0" smtClean="0"/>
              <a:t> @ 8:15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45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the Visualizations May be in a different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9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Clicking on </a:t>
            </a:r>
            <a:r>
              <a:rPr lang="en-US" dirty="0" err="1" smtClean="0"/>
              <a:t>Porperties</a:t>
            </a:r>
            <a:r>
              <a:rPr lang="en-US" dirty="0" smtClean="0"/>
              <a:t> Box then Pressing F1 will display</a:t>
            </a:r>
            <a:r>
              <a:rPr lang="en-US" baseline="0" dirty="0" smtClean="0"/>
              <a:t> Help specific to that properties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62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0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5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84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070C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24181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559550"/>
            <a:ext cx="9144000" cy="304800"/>
          </a:xfrm>
          <a:prstGeom prst="rect">
            <a:avLst/>
          </a:prstGeom>
          <a:solidFill>
            <a:srgbClr val="FFB9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3" y="6230938"/>
            <a:ext cx="33956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138112" y="4191002"/>
            <a:ext cx="5486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458200" cy="1143000"/>
          </a:xfrm>
        </p:spPr>
        <p:txBody>
          <a:bodyPr/>
          <a:lstStyle>
            <a:lvl1pPr marL="0" indent="0">
              <a:buFont typeface="Times" charset="0"/>
              <a:buNone/>
              <a:defRPr sz="2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8600"/>
            <a:ext cx="8458200" cy="1295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63551" y="4205294"/>
            <a:ext cx="4108450" cy="13414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600">
                <a:effectLst/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45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768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8600"/>
            <a:ext cx="8458200" cy="838200"/>
          </a:xfrm>
        </p:spPr>
        <p:txBody>
          <a:bodyPr/>
          <a:lstStyle>
            <a:lvl1pPr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54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366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00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000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51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2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466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34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63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783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6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09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594" y="151701"/>
            <a:ext cx="6966409" cy="9154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686" y="1675695"/>
            <a:ext cx="3849529" cy="40393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5498" y="1675695"/>
            <a:ext cx="3849528" cy="4039306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87452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594" y="151701"/>
            <a:ext cx="6966409" cy="9154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686" y="1675695"/>
            <a:ext cx="3849529" cy="4039306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5498" y="1675695"/>
            <a:ext cx="3849528" cy="40393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82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594" y="151701"/>
            <a:ext cx="6966409" cy="9154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686" y="1675695"/>
            <a:ext cx="3849529" cy="40393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5498" y="1675695"/>
            <a:ext cx="3849528" cy="4039306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6006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9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8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3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F68F-B772-41BA-A5FF-2122842D1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B9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458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153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6" y="6567493"/>
            <a:ext cx="7762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22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70C3C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bg1">
              <a:lumMod val="50000"/>
            </a:schemeClr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bg1">
              <a:lumMod val="50000"/>
            </a:schemeClr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bg1">
              <a:lumMod val="50000"/>
            </a:schemeClr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bg1">
              <a:lumMod val="50000"/>
            </a:schemeClr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192.168.10.50:8080/webvisu.ht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endParaRPr lang="en-US" sz="2400" b="0" dirty="0" smtClean="0">
              <a:latin typeface="Calibri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ctrTitle" sz="quarter"/>
          </p:nvPr>
        </p:nvSpPr>
        <p:spPr>
          <a:xfrm>
            <a:off x="457200" y="228600"/>
            <a:ext cx="8458200" cy="990600"/>
          </a:xfrm>
        </p:spPr>
        <p:txBody>
          <a:bodyPr/>
          <a:lstStyle/>
          <a:p>
            <a:r>
              <a:rPr lang="en-US" dirty="0" smtClean="0"/>
              <a:t>HMI - Web Visualization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3567724" y="2819400"/>
            <a:ext cx="4958861" cy="229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800">
                <a:solidFill>
                  <a:schemeClr val="bg1">
                    <a:lumMod val="50000"/>
                  </a:schemeClr>
                </a:solidFill>
                <a:latin typeface="+mn-lt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4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  <a:latin typeface="+mn-lt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  <a:latin typeface="+mn-lt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accent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accent1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accent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chemeClr val="accent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Initializing </a:t>
            </a:r>
            <a:r>
              <a:rPr lang="en-US" sz="2000" b="0" kern="0" dirty="0" err="1" smtClean="0"/>
              <a:t>CoDeSys</a:t>
            </a:r>
            <a:r>
              <a:rPr lang="en-US" sz="2000" b="0" kern="0" dirty="0" smtClean="0"/>
              <a:t> WEB Visualization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Creating Visualization 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Creating TABS for Paging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Loading a WEB Visualization Page Into a Browser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9750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slide for exercise around creating web </a:t>
            </a:r>
            <a:r>
              <a:rPr lang="en-US" dirty="0" err="1" smtClean="0"/>
              <a:t>visu</a:t>
            </a:r>
            <a:r>
              <a:rPr lang="en-US" dirty="0" smtClean="0"/>
              <a:t> elements for axis control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6498" name="Picture 2" descr="http://www.thaitravelnews.net/wp-content/uploads/2011/10/ques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305175" cy="3295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9368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4876800"/>
          </a:xfrm>
        </p:spPr>
        <p:txBody>
          <a:bodyPr/>
          <a:lstStyle/>
          <a:p>
            <a:r>
              <a:rPr lang="en-US" sz="1800" dirty="0" smtClean="0"/>
              <a:t>Setting up a Simple Visualization Page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Right Click on the Application, </a:t>
            </a:r>
            <a:r>
              <a:rPr lang="en-US" sz="1400" dirty="0" smtClean="0">
                <a:solidFill>
                  <a:schemeClr val="tx1"/>
                </a:solidFill>
                <a:latin typeface=" Arial (Body)"/>
                <a:ea typeface="Wingdings"/>
                <a:cs typeface="Wingdings"/>
                <a:sym typeface="Wingdings"/>
              </a:rPr>
              <a:t> Left Click on “Add Object” Then “Visualization”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 Arial (Body)"/>
                <a:sym typeface="Wingdings"/>
              </a:rPr>
              <a:t>An Add Visualization Popup will appear.  Name it “TAB” and click on &lt;Add&gt;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Clicking on “Visualization”, creates a Visualization Page, the Web Visualization Manager and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Webvisualization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Properties page along with the Visualization tasks.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Page we Named “TAB” will be used to hold multiple visualization pages, that can be tabbed between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WEB Visualization - Setup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072" y="1066800"/>
            <a:ext cx="3502335" cy="542862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096219" y="1690779"/>
            <a:ext cx="3441939" cy="69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94098" y="6124755"/>
            <a:ext cx="1684309" cy="2329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16725" y="1828800"/>
            <a:ext cx="2277373" cy="42959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68419" y="2597989"/>
            <a:ext cx="1225680" cy="2329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1834551"/>
          </a:xfrm>
        </p:spPr>
        <p:txBody>
          <a:bodyPr/>
          <a:lstStyle/>
          <a:p>
            <a:r>
              <a:rPr lang="en-US" dirty="0" smtClean="0"/>
              <a:t>Now Add 2 more Visualization Pages Named “Control” and “Display_1”.  </a:t>
            </a:r>
          </a:p>
          <a:p>
            <a:pPr lvl="1"/>
            <a:r>
              <a:rPr lang="en-US" dirty="0" smtClean="0"/>
              <a:t>Use the same Procedure as we used to create TAB.  When done it should look as below.</a:t>
            </a:r>
          </a:p>
          <a:p>
            <a:pPr marL="3657509" lvl="8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WEB Visualization - Setup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1" y="2895382"/>
            <a:ext cx="4083510" cy="17684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37401" y="3287528"/>
            <a:ext cx="1619534" cy="1119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56936" y="2753248"/>
            <a:ext cx="3341930" cy="8139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3440791"/>
            <a:ext cx="42203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Double Click on “ </a:t>
            </a:r>
            <a:r>
              <a:rPr lang="en-US" dirty="0" err="1" smtClean="0"/>
              <a:t>WebVisualization</a:t>
            </a:r>
            <a:r>
              <a:rPr lang="en-US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on the </a:t>
            </a:r>
            <a:r>
              <a:rPr lang="en-US" dirty="0" err="1" smtClean="0"/>
              <a:t>Imput</a:t>
            </a:r>
            <a:r>
              <a:rPr lang="en-US" dirty="0" smtClean="0"/>
              <a:t> Assistant ICON and Select “TAB” for your “Start Visualization”,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Note of your .</a:t>
            </a:r>
            <a:r>
              <a:rPr lang="en-US" dirty="0" err="1" smtClean="0"/>
              <a:t>htm</a:t>
            </a:r>
            <a:r>
              <a:rPr lang="en-US" dirty="0" smtClean="0"/>
              <a:t> file Name, default “</a:t>
            </a:r>
            <a:r>
              <a:rPr lang="en-US" dirty="0" err="1" smtClean="0"/>
              <a:t>webvisu</a:t>
            </a:r>
            <a:r>
              <a:rPr lang="en-US" dirty="0" smtClean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43" y="4587799"/>
            <a:ext cx="4010858" cy="198719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66612" y="4562457"/>
            <a:ext cx="1473687" cy="319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8403" y="4942514"/>
            <a:ext cx="398995" cy="2326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56935" y="4927362"/>
            <a:ext cx="398995" cy="2326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55930" y="4240625"/>
            <a:ext cx="3341930" cy="8139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3"/>
          </p:cNvCxnSpPr>
          <p:nvPr/>
        </p:nvCxnSpPr>
        <p:spPr>
          <a:xfrm flipH="1">
            <a:off x="4527398" y="3867711"/>
            <a:ext cx="466824" cy="11911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5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1252695"/>
          </a:xfrm>
        </p:spPr>
        <p:txBody>
          <a:bodyPr/>
          <a:lstStyle/>
          <a:p>
            <a:r>
              <a:rPr lang="en-US" dirty="0" smtClean="0"/>
              <a:t>TAB</a:t>
            </a:r>
          </a:p>
          <a:p>
            <a:pPr lvl="1"/>
            <a:r>
              <a:rPr lang="en-US" dirty="0" err="1" smtClean="0"/>
              <a:t>ToolBox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Common Controls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a typeface="Wingdings"/>
                <a:cs typeface="Wingdings"/>
                <a:sym typeface="Wingdings"/>
              </a:rPr>
              <a:t>Tab Control</a:t>
            </a:r>
          </a:p>
          <a:p>
            <a:pPr lvl="1"/>
            <a:r>
              <a:rPr lang="en-US" dirty="0" smtClean="0">
                <a:sym typeface="Wingdings"/>
              </a:rPr>
              <a:t>Select Control &amp; Display_1 then Click on &lt;Add&gt; then &lt;OK&gt;.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Visualization – TAB Visualization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42" y="3654473"/>
            <a:ext cx="5567781" cy="27889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90843" y="4759842"/>
            <a:ext cx="398995" cy="4351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114611" y="2538883"/>
            <a:ext cx="1926344" cy="1440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0" y="3979147"/>
            <a:ext cx="542611" cy="3086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1252695"/>
          </a:xfrm>
        </p:spPr>
        <p:txBody>
          <a:bodyPr/>
          <a:lstStyle/>
          <a:p>
            <a:r>
              <a:rPr lang="en-US" sz="2400" dirty="0" smtClean="0"/>
              <a:t>Size the TAB Element – The actual Visualization Tools will be created on the “Control” and “Display_1” POUs and will be echoed by the TAB Element.</a:t>
            </a:r>
          </a:p>
          <a:p>
            <a:r>
              <a:rPr lang="en-US" sz="2400" dirty="0" smtClean="0"/>
              <a:t>You will See the Properties Box for TAB, Referencing “Control” &amp; Display_1, Fill out  the Headings as Shown.</a:t>
            </a:r>
          </a:p>
          <a:p>
            <a:r>
              <a:rPr lang="en-US" sz="2400" dirty="0" smtClean="0"/>
              <a:t>By Clicking on &lt;Configure&gt; you can Add Additional Visualization Screens. </a:t>
            </a:r>
          </a:p>
          <a:p>
            <a:r>
              <a:rPr lang="en-US" sz="2400" dirty="0" smtClean="0"/>
              <a:t>Scale Type – Recommended fixed 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Visualization – TAB Visualization(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608828" y="3801626"/>
            <a:ext cx="216248" cy="7201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52" y="4521759"/>
            <a:ext cx="4124448" cy="175913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41439" y="4743300"/>
            <a:ext cx="1904179" cy="4351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41438" y="5421362"/>
            <a:ext cx="1904179" cy="4351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01160" y="4521758"/>
            <a:ext cx="838345" cy="2801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1252695"/>
          </a:xfrm>
        </p:spPr>
        <p:txBody>
          <a:bodyPr/>
          <a:lstStyle/>
          <a:p>
            <a:r>
              <a:rPr lang="en-US" dirty="0" smtClean="0"/>
              <a:t>From Lamps/Switches/Bitmaps</a:t>
            </a:r>
          </a:p>
          <a:p>
            <a:pPr lvl="1"/>
            <a:r>
              <a:rPr lang="en-US" dirty="0" smtClean="0"/>
              <a:t>Dip Switch</a:t>
            </a:r>
          </a:p>
          <a:p>
            <a:pPr lvl="1"/>
            <a:r>
              <a:rPr lang="en-US" dirty="0" smtClean="0"/>
              <a:t>Lamp</a:t>
            </a:r>
          </a:p>
          <a:p>
            <a:r>
              <a:rPr lang="en-US" dirty="0" smtClean="0"/>
              <a:t>From Common Controls</a:t>
            </a:r>
          </a:p>
          <a:p>
            <a:pPr lvl="1"/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Text Box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Measuremnt</a:t>
            </a:r>
            <a:r>
              <a:rPr lang="en-US" dirty="0" smtClean="0"/>
              <a:t> Controls</a:t>
            </a:r>
          </a:p>
          <a:p>
            <a:pPr lvl="1"/>
            <a:r>
              <a:rPr lang="en-US" dirty="0" smtClean="0"/>
              <a:t>Bar Display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Visualization – Elements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59786" y="4717534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Timer Control Visualization</a:t>
            </a:r>
            <a:endParaRPr lang="en-US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00" y="1242675"/>
            <a:ext cx="7344800" cy="4829849"/>
          </a:xfrm>
        </p:spPr>
      </p:pic>
    </p:spTree>
    <p:extLst>
      <p:ext uri="{BB962C8B-B14F-4D97-AF65-F5344CB8AC3E}">
        <p14:creationId xmlns:p14="http://schemas.microsoft.com/office/powerpoint/2010/main" val="7010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Timer </a:t>
            </a:r>
            <a:r>
              <a:rPr lang="en-US" smtClean="0"/>
              <a:t>Information Visualization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47" y="1161691"/>
            <a:ext cx="8419306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following URL:</a:t>
            </a:r>
          </a:p>
          <a:p>
            <a:pPr lvl="1"/>
            <a:r>
              <a:rPr lang="en-US" dirty="0">
                <a:solidFill>
                  <a:schemeClr val="tx1"/>
                </a:solidFill>
                <a:hlinkClick r:id="rId2"/>
              </a:rPr>
              <a:t>http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://PAC IP Address:8080/webvisu.htm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The webvisu.htm is from the </a:t>
            </a:r>
            <a:r>
              <a:rPr lang="en-US" dirty="0" err="1" smtClean="0">
                <a:solidFill>
                  <a:schemeClr val="tx1"/>
                </a:solidFill>
              </a:rPr>
              <a:t>WebVisualization</a:t>
            </a:r>
            <a:r>
              <a:rPr lang="en-US" dirty="0" smtClean="0">
                <a:solidFill>
                  <a:schemeClr val="tx1"/>
                </a:solidFill>
              </a:rPr>
              <a:t> Properties, “Name of .</a:t>
            </a:r>
            <a:r>
              <a:rPr lang="en-US" dirty="0" err="1" smtClean="0">
                <a:solidFill>
                  <a:schemeClr val="tx1"/>
                </a:solidFill>
              </a:rPr>
              <a:t>htm</a:t>
            </a:r>
            <a:r>
              <a:rPr lang="en-US" dirty="0" smtClean="0">
                <a:solidFill>
                  <a:schemeClr val="tx1"/>
                </a:solidFill>
              </a:rPr>
              <a:t> file:” </a:t>
            </a:r>
          </a:p>
          <a:p>
            <a:r>
              <a:rPr lang="en-US" dirty="0" smtClean="0"/>
              <a:t>Default IP address used below.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192.168.10.50:8080/webvisu.htm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Visualization – Accessing over a Network or </a:t>
            </a:r>
            <a:r>
              <a:rPr lang="en-US" dirty="0" err="1" smtClean="0"/>
              <a:t>Interenet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M weekly Update - JFOliver">
  <a:themeElements>
    <a:clrScheme name="blank[1] 1">
      <a:dk1>
        <a:srgbClr val="000000"/>
      </a:dk1>
      <a:lt1>
        <a:srgbClr val="FFFFFF"/>
      </a:lt1>
      <a:dk2>
        <a:srgbClr val="070C3C"/>
      </a:dk2>
      <a:lt2>
        <a:srgbClr val="999999"/>
      </a:lt2>
      <a:accent1>
        <a:srgbClr val="8C7B70"/>
      </a:accent1>
      <a:accent2>
        <a:srgbClr val="00A3F0"/>
      </a:accent2>
      <a:accent3>
        <a:srgbClr val="FFFFFF"/>
      </a:accent3>
      <a:accent4>
        <a:srgbClr val="000000"/>
      </a:accent4>
      <a:accent5>
        <a:srgbClr val="C5BFBB"/>
      </a:accent5>
      <a:accent6>
        <a:srgbClr val="0093D9"/>
      </a:accent6>
      <a:hlink>
        <a:srgbClr val="FF660F"/>
      </a:hlink>
      <a:folHlink>
        <a:srgbClr val="007070"/>
      </a:folHlink>
    </a:clrScheme>
    <a:fontScheme name="blank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[1] 1">
        <a:dk1>
          <a:srgbClr val="000000"/>
        </a:dk1>
        <a:lt1>
          <a:srgbClr val="FFFFFF"/>
        </a:lt1>
        <a:dk2>
          <a:srgbClr val="070C3C"/>
        </a:dk2>
        <a:lt2>
          <a:srgbClr val="999999"/>
        </a:lt2>
        <a:accent1>
          <a:srgbClr val="8C7B70"/>
        </a:accent1>
        <a:accent2>
          <a:srgbClr val="00A3F0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0093D9"/>
        </a:accent6>
        <a:hlink>
          <a:srgbClr val="FF660F"/>
        </a:hlink>
        <a:folHlink>
          <a:srgbClr val="0070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5D4A906FEECD46BE611A34F7B0F74B" ma:contentTypeVersion="1" ma:contentTypeDescription="Create a new document." ma:contentTypeScope="" ma:versionID="5a1034876226c3a6808845ca6cfa77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0c99fb606c2ab1c7c85e11f6b4573c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AD6E6D-EFEA-4C3E-8D6F-762A117450CE}"/>
</file>

<file path=customXml/itemProps2.xml><?xml version="1.0" encoding="utf-8"?>
<ds:datastoreItem xmlns:ds="http://schemas.openxmlformats.org/officeDocument/2006/customXml" ds:itemID="{2BA12FB2-0399-4628-AD82-623037E88497}"/>
</file>

<file path=customXml/itemProps3.xml><?xml version="1.0" encoding="utf-8"?>
<ds:datastoreItem xmlns:ds="http://schemas.openxmlformats.org/officeDocument/2006/customXml" ds:itemID="{F43CD28C-6C94-43F5-B848-28B235D337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3739</TotalTime>
  <Words>398</Words>
  <Application>Microsoft Office PowerPoint</Application>
  <PresentationFormat>On-screen Show (4:3)</PresentationFormat>
  <Paragraphs>48</Paragraphs>
  <Slides>11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 Arial (Body)</vt:lpstr>
      <vt:lpstr>Arial</vt:lpstr>
      <vt:lpstr>Calibri</vt:lpstr>
      <vt:lpstr>Calibri Light</vt:lpstr>
      <vt:lpstr>Times</vt:lpstr>
      <vt:lpstr>Wingdings</vt:lpstr>
      <vt:lpstr>Office Theme</vt:lpstr>
      <vt:lpstr>TM weekly Update - JFOliver</vt:lpstr>
      <vt:lpstr>HMI - Web Visualization</vt:lpstr>
      <vt:lpstr>WEB Visualization - Setup</vt:lpstr>
      <vt:lpstr>WEB Visualization - Setup</vt:lpstr>
      <vt:lpstr>Visualization – TAB Visualization</vt:lpstr>
      <vt:lpstr>Visualization – TAB Visualization(Cont)</vt:lpstr>
      <vt:lpstr>Visualization – Elements</vt:lpstr>
      <vt:lpstr>Timer Control Visualization</vt:lpstr>
      <vt:lpstr>Timer Information Visualization</vt:lpstr>
      <vt:lpstr>Visualization – Accessing over a Network or Interenet</vt:lpstr>
      <vt:lpstr>PowerPoint Presentation</vt:lpstr>
      <vt:lpstr>Questions</vt:lpstr>
    </vt:vector>
  </TitlesOfParts>
  <Company>Parker Hannifin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 4 Day Training</dc:title>
  <dc:creator>Daniel J Cohen</dc:creator>
  <cp:lastModifiedBy>William W Chin</cp:lastModifiedBy>
  <cp:revision>162</cp:revision>
  <cp:lastPrinted>2015-11-09T18:48:15Z</cp:lastPrinted>
  <dcterms:created xsi:type="dcterms:W3CDTF">2015-10-21T11:28:23Z</dcterms:created>
  <dcterms:modified xsi:type="dcterms:W3CDTF">2016-02-18T17:10:15Z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0x010100FF5D4A906FEECD46BE611A34F7B0F74B</vt:lpwstr>
  </property>
</Properties>
</file>